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7" r:id="rId3"/>
    <p:sldId id="278" r:id="rId4"/>
    <p:sldId id="286" r:id="rId5"/>
    <p:sldId id="287" r:id="rId6"/>
    <p:sldId id="288" r:id="rId7"/>
    <p:sldId id="296" r:id="rId8"/>
    <p:sldId id="289" r:id="rId9"/>
    <p:sldId id="290" r:id="rId10"/>
    <p:sldId id="297" r:id="rId11"/>
    <p:sldId id="291" r:id="rId12"/>
    <p:sldId id="292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scanned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abstracting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indexing</a:t>
            </a: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268518518518518"/>
          <c:y val="2.380952380952380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Sheet1!$A$2:$A$47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  <c:pt idx="3">
                  <c:v>125</c:v>
                </c:pt>
                <c:pt idx="4">
                  <c:v>112</c:v>
                </c:pt>
                <c:pt idx="5">
                  <c:v>115</c:v>
                </c:pt>
                <c:pt idx="6">
                  <c:v>120</c:v>
                </c:pt>
                <c:pt idx="7">
                  <c:v>121</c:v>
                </c:pt>
                <c:pt idx="8">
                  <c:v>73</c:v>
                </c:pt>
                <c:pt idx="9">
                  <c:v>93</c:v>
                </c:pt>
                <c:pt idx="10">
                  <c:v>99</c:v>
                </c:pt>
                <c:pt idx="11">
                  <c:v>122</c:v>
                </c:pt>
                <c:pt idx="12">
                  <c:v>133</c:v>
                </c:pt>
                <c:pt idx="13">
                  <c:v>145</c:v>
                </c:pt>
                <c:pt idx="14">
                  <c:v>163</c:v>
                </c:pt>
                <c:pt idx="15">
                  <c:v>156</c:v>
                </c:pt>
                <c:pt idx="16">
                  <c:v>160</c:v>
                </c:pt>
                <c:pt idx="17">
                  <c:v>155</c:v>
                </c:pt>
                <c:pt idx="18">
                  <c:v>149</c:v>
                </c:pt>
                <c:pt idx="19">
                  <c:v>164</c:v>
                </c:pt>
                <c:pt idx="20">
                  <c:v>170</c:v>
                </c:pt>
                <c:pt idx="21">
                  <c:v>175</c:v>
                </c:pt>
                <c:pt idx="22">
                  <c:v>162</c:v>
                </c:pt>
                <c:pt idx="23">
                  <c:v>180</c:v>
                </c:pt>
                <c:pt idx="24">
                  <c:v>280</c:v>
                </c:pt>
                <c:pt idx="25">
                  <c:v>262</c:v>
                </c:pt>
                <c:pt idx="26">
                  <c:v>271</c:v>
                </c:pt>
                <c:pt idx="27">
                  <c:v>265</c:v>
                </c:pt>
                <c:pt idx="28">
                  <c:v>251</c:v>
                </c:pt>
                <c:pt idx="29">
                  <c:v>265</c:v>
                </c:pt>
                <c:pt idx="30">
                  <c:v>238</c:v>
                </c:pt>
                <c:pt idx="31">
                  <c:v>228</c:v>
                </c:pt>
                <c:pt idx="32">
                  <c:v>242</c:v>
                </c:pt>
                <c:pt idx="33">
                  <c:v>243</c:v>
                </c:pt>
                <c:pt idx="34">
                  <c:v>245</c:v>
                </c:pt>
                <c:pt idx="35">
                  <c:v>219</c:v>
                </c:pt>
                <c:pt idx="36">
                  <c:v>231</c:v>
                </c:pt>
                <c:pt idx="37">
                  <c:v>233</c:v>
                </c:pt>
                <c:pt idx="38">
                  <c:v>231</c:v>
                </c:pt>
                <c:pt idx="39">
                  <c:v>236</c:v>
                </c:pt>
                <c:pt idx="40">
                  <c:v>235</c:v>
                </c:pt>
                <c:pt idx="41">
                  <c:v>240</c:v>
                </c:pt>
                <c:pt idx="42">
                  <c:v>253</c:v>
                </c:pt>
                <c:pt idx="43">
                  <c:v>241</c:v>
                </c:pt>
                <c:pt idx="44">
                  <c:v>267</c:v>
                </c:pt>
                <c:pt idx="45">
                  <c:v>261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abstracted</c:v>
                </c:pt>
              </c:strCache>
            </c:strRef>
          </c:tx>
          <c:cat>
            <c:numRef>
              <c:f>Sheet1!$A$2:$A$47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Sheet1!$C$2:$C$47</c:f>
              <c:numCache>
                <c:formatCode>General</c:formatCode>
                <c:ptCount val="46"/>
                <c:pt idx="36">
                  <c:v>143</c:v>
                </c:pt>
                <c:pt idx="37">
                  <c:v>144</c:v>
                </c:pt>
                <c:pt idx="38">
                  <c:v>147</c:v>
                </c:pt>
                <c:pt idx="39">
                  <c:v>143</c:v>
                </c:pt>
                <c:pt idx="40">
                  <c:v>152</c:v>
                </c:pt>
                <c:pt idx="41">
                  <c:v>160</c:v>
                </c:pt>
                <c:pt idx="42">
                  <c:v>170</c:v>
                </c:pt>
                <c:pt idx="43">
                  <c:v>168</c:v>
                </c:pt>
                <c:pt idx="44">
                  <c:v>158</c:v>
                </c:pt>
                <c:pt idx="45">
                  <c:v>158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indexed</c:v>
                </c:pt>
              </c:strCache>
            </c:strRef>
          </c:tx>
          <c:cat>
            <c:numRef>
              <c:f>Sheet1!$A$2:$A$47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Sheet1!$D$2:$D$47</c:f>
              <c:numCache>
                <c:formatCode>General</c:formatCode>
                <c:ptCount val="46"/>
                <c:pt idx="36">
                  <c:v>88</c:v>
                </c:pt>
                <c:pt idx="37">
                  <c:v>89</c:v>
                </c:pt>
                <c:pt idx="38">
                  <c:v>84</c:v>
                </c:pt>
                <c:pt idx="39">
                  <c:v>89</c:v>
                </c:pt>
                <c:pt idx="40">
                  <c:v>83</c:v>
                </c:pt>
                <c:pt idx="41">
                  <c:v>80</c:v>
                </c:pt>
                <c:pt idx="42">
                  <c:v>83</c:v>
                </c:pt>
                <c:pt idx="43">
                  <c:v>73</c:v>
                </c:pt>
                <c:pt idx="44">
                  <c:v>109</c:v>
                </c:pt>
                <c:pt idx="45">
                  <c:v>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43456"/>
        <c:axId val="33845248"/>
      </c:lineChart>
      <c:catAx>
        <c:axId val="3384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845248"/>
        <c:crosses val="autoZero"/>
        <c:auto val="1"/>
        <c:lblAlgn val="ctr"/>
        <c:lblOffset val="100"/>
        <c:noMultiLvlLbl val="0"/>
      </c:catAx>
      <c:valAx>
        <c:axId val="33845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crossAx val="33843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0163-1222-4D23-9998-839EB8ED9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8CE6-992F-4EB4-A4D8-17A3DD5EC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FD43C-9518-4E3D-ADD3-8BB584247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44D8-7685-4946-8FFD-05C0A4D94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4579-26B2-4A29-B14C-CCDF84FE1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E982F-3B49-49B2-BDBE-12125BAC1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A2EA-6866-4F54-B1D8-23D86AEEE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42ED-8692-4A3C-A2E3-49694CA49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DC10-E46A-4014-809E-CF5BEA94B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460A-82FF-4D95-9161-71554AF9F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66B8-4637-44BE-96A1-862DD6B4AB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C0B8420-CB5A-4086-B06B-5D3F0B8FF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xxxxxx@ascleiden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g.seuren@ascleiden.nl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hyperlink" Target="http://voginmashups.wordpress.com/" TargetMode="External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7287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Leiden Alert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African Studies (LASA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3573463"/>
            <a:ext cx="5753298" cy="1152128"/>
          </a:xfrm>
        </p:spPr>
        <p:txBody>
          <a:bodyPr/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Ursula Oberst</a:t>
            </a:r>
          </a:p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African Studies Centre (Leiden)</a:t>
            </a:r>
          </a:p>
          <a:p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nl-NL" dirty="0" smtClean="0"/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8th Annual Meeting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2014, Frankfurt, 20-6-2014</a:t>
            </a:r>
            <a:endParaRPr lang="nl-NL" alt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404664"/>
            <a:ext cx="1561848" cy="13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20px-ASCLeid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2095500" cy="27908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86872"/>
            <a:ext cx="7037412" cy="11620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LASA 3 : semi-automatic import of journal articles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619163"/>
            <a:ext cx="3168352" cy="3672408"/>
          </a:xfrm>
        </p:spPr>
        <p:txBody>
          <a:bodyPr/>
          <a:lstStyle/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a constant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of abstracts?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abstracts (copy/paste) ("Ready-made" abstracts &lt;=&gt;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self-made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abstracts)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/import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records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abstracts (LASA 3)</a:t>
            </a:r>
          </a:p>
          <a:p>
            <a:r>
              <a:rPr lang="nl-NL" dirty="0"/>
              <a:t> 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40441282"/>
              </p:ext>
            </p:extLst>
          </p:nvPr>
        </p:nvGraphicFramePr>
        <p:xfrm>
          <a:off x="3538289" y="184482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8104" y="525010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Source: Marlene van Doorn, ARD, 23 (2013), p. 20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888" y="1700808"/>
            <a:ext cx="5328592" cy="41044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7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6872"/>
            <a:ext cx="6984776" cy="11620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LASA 3 : semi-automatic import of journal articles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619163"/>
            <a:ext cx="3168352" cy="3672408"/>
          </a:xfrm>
        </p:spPr>
        <p:txBody>
          <a:bodyPr/>
          <a:lstStyle/>
          <a:p>
            <a:endParaRPr lang="nl-NL" dirty="0"/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Taylor &amp; Francis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RSS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 T&amp;F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via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Reference Manager (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RM)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Run script in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OCLC-PICA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&amp; extension (more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more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different procedures)</a:t>
            </a:r>
          </a:p>
          <a:p>
            <a:r>
              <a:rPr lang="nl-NL" dirty="0"/>
              <a:t> 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844824"/>
            <a:ext cx="4500603" cy="336711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5337373"/>
            <a:ext cx="2765706" cy="79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6302134"/>
            <a:ext cx="2621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nl-NL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nl-NL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subscriptions</a:t>
            </a:r>
            <a:endParaRPr lang="nl-NL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6872"/>
            <a:ext cx="6984776" cy="11620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revitalization of Connecting-Africa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2204864"/>
            <a:ext cx="3008313" cy="3672408"/>
          </a:xfrm>
        </p:spPr>
        <p:txBody>
          <a:bodyPr/>
          <a:lstStyle/>
          <a:p>
            <a:r>
              <a:rPr lang="nl-NL" sz="1600" dirty="0" smtClean="0">
                <a:latin typeface="Arial" pitchFamily="34" charset="0"/>
                <a:cs typeface="Arial" pitchFamily="34" charset="0"/>
              </a:rPr>
              <a:t>Recent/</a:t>
            </a: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activities</a:t>
            </a:r>
            <a:endParaRPr lang="nl-NL" sz="1600" dirty="0" smtClean="0">
              <a:latin typeface="Arial" pitchFamily="34" charset="0"/>
              <a:cs typeface="Arial" pitchFamily="34" charset="0"/>
            </a:endParaRPr>
          </a:p>
          <a:p>
            <a:endParaRPr lang="nl-N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Resumption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regular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updates CA (</a:t>
            </a: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started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december 2013)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user interface (</a:t>
            </a:r>
            <a:r>
              <a:rPr lang="nl-NL" sz="1600" dirty="0" err="1">
                <a:latin typeface="Arial" pitchFamily="34" charset="0"/>
                <a:cs typeface="Arial" pitchFamily="34" charset="0"/>
              </a:rPr>
              <a:t>started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post </a:t>
            </a:r>
            <a:r>
              <a:rPr lang="nl-NL" sz="1600" dirty="0" err="1" smtClean="0">
                <a:latin typeface="Arial" pitchFamily="34" charset="0"/>
                <a:cs typeface="Arial" pitchFamily="34" charset="0"/>
              </a:rPr>
              <a:t>harvest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 analyzer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latin typeface="Arial" pitchFamily="34" charset="0"/>
                <a:cs typeface="Arial" pitchFamily="34" charset="0"/>
              </a:rPr>
              <a:t> Review expert module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8"/>
          <a:stretch/>
        </p:blipFill>
        <p:spPr>
          <a:xfrm>
            <a:off x="3302180" y="1988840"/>
            <a:ext cx="5632195" cy="396044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55976" y="619608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http://www.connecting-africa.net/</a:t>
            </a:r>
          </a:p>
        </p:txBody>
      </p:sp>
    </p:spTree>
    <p:extLst>
      <p:ext uri="{BB962C8B-B14F-4D97-AF65-F5344CB8AC3E}">
        <p14:creationId xmlns:p14="http://schemas.microsoft.com/office/powerpoint/2010/main" val="646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African Studies Centre, Leiden</a:t>
            </a:r>
            <a:endParaRPr lang="nl-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	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oberst@ascleiden.nl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5" descr="1024px-Faculteit_der_Sociale_Wetenschappen_Leide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2780928"/>
            <a:ext cx="5329238" cy="34988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35199" cy="10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96751"/>
            <a:ext cx="6116216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458200" cy="454414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LASA 1 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library alert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(abstracting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ASC; features; ASC subject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categories; technical background)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LASA 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marL="0" lvl="2" indent="0">
              <a:buNone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features; technical background)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LASA 3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semi-automatic import of journal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(features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technical background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LASA 4: Connecting-Africa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0040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1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86872"/>
            <a:ext cx="5698976" cy="116205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Abstracting at the African  Studies Centre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2204864"/>
            <a:ext cx="3096344" cy="36724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Abstracting started in the 1950s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Documentatieblad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(1968-1993)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African Studies Abstracts (1994-2002)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African Studies Abstracts Online (2003-2014)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itchFamily="34" charset="0"/>
                <a:cs typeface="Arial" pitchFamily="34" charset="0"/>
              </a:rPr>
              <a:t>Total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nl-NL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published</a:t>
            </a:r>
            <a:r>
              <a:rPr lang="nl-NL" dirty="0">
                <a:latin typeface="Arial" pitchFamily="34" charset="0"/>
                <a:cs typeface="Arial" pitchFamily="34" charset="0"/>
              </a:rPr>
              <a:t> abstracts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latin typeface="Arial" pitchFamily="34" charset="0"/>
                <a:cs typeface="Arial" pitchFamily="34" charset="0"/>
              </a:rPr>
              <a:t>80,000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in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>&gt; 45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years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63888" y="2204864"/>
            <a:ext cx="5111750" cy="3817838"/>
          </a:xfrm>
          <a:ln w="28575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95936" y="6093296"/>
            <a:ext cx="4680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latin typeface="Arial" pitchFamily="34" charset="0"/>
                <a:cs typeface="Arial" pitchFamily="34" charset="0"/>
              </a:rPr>
              <a:t>Literature</a:t>
            </a:r>
            <a:r>
              <a:rPr lang="nl-NL" sz="1100" dirty="0">
                <a:latin typeface="Arial" pitchFamily="34" charset="0"/>
                <a:cs typeface="Arial" pitchFamily="34" charset="0"/>
              </a:rPr>
              <a:t>: Marlene van Doorn: </a:t>
            </a:r>
            <a:r>
              <a:rPr lang="nl-NL" sz="1100" dirty="0" smtClean="0">
                <a:latin typeface="Arial" pitchFamily="34" charset="0"/>
                <a:cs typeface="Arial" pitchFamily="34" charset="0"/>
              </a:rPr>
              <a:t>“A </a:t>
            </a:r>
            <a:r>
              <a:rPr lang="nl-NL" sz="1100" dirty="0">
                <a:latin typeface="Arial" pitchFamily="34" charset="0"/>
                <a:cs typeface="Arial" pitchFamily="34" charset="0"/>
              </a:rPr>
              <a:t>half </a:t>
            </a:r>
            <a:r>
              <a:rPr lang="nl-NL" sz="1100" dirty="0" err="1">
                <a:latin typeface="Arial" pitchFamily="34" charset="0"/>
                <a:cs typeface="Arial" pitchFamily="34" charset="0"/>
              </a:rPr>
              <a:t>century</a:t>
            </a:r>
            <a:r>
              <a:rPr lang="nl-NL" sz="1100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sz="1100" dirty="0" err="1">
                <a:latin typeface="Arial" pitchFamily="34" charset="0"/>
                <a:cs typeface="Arial" pitchFamily="34" charset="0"/>
              </a:rPr>
              <a:t>abstracting</a:t>
            </a:r>
            <a:r>
              <a:rPr lang="nl-NL" sz="1100" dirty="0">
                <a:latin typeface="Arial" pitchFamily="34" charset="0"/>
                <a:cs typeface="Arial" pitchFamily="34" charset="0"/>
              </a:rPr>
              <a:t> at the </a:t>
            </a:r>
            <a:r>
              <a:rPr lang="nl-NL" sz="1100" dirty="0" err="1">
                <a:latin typeface="Arial" pitchFamily="34" charset="0"/>
                <a:cs typeface="Arial" pitchFamily="34" charset="0"/>
              </a:rPr>
              <a:t>African</a:t>
            </a:r>
            <a:r>
              <a:rPr lang="nl-NL" sz="1100" dirty="0">
                <a:latin typeface="Arial" pitchFamily="34" charset="0"/>
                <a:cs typeface="Arial" pitchFamily="34" charset="0"/>
              </a:rPr>
              <a:t> Studies Centre </a:t>
            </a:r>
            <a:r>
              <a:rPr lang="nl-NL" sz="1100" dirty="0" smtClean="0">
                <a:latin typeface="Arial" pitchFamily="34" charset="0"/>
                <a:cs typeface="Arial" pitchFamily="34" charset="0"/>
              </a:rPr>
              <a:t>Leiden”. </a:t>
            </a:r>
            <a:r>
              <a:rPr lang="nl-NL" sz="1100" dirty="0">
                <a:latin typeface="Arial" pitchFamily="34" charset="0"/>
                <a:cs typeface="Arial" pitchFamily="34" charset="0"/>
              </a:rPr>
              <a:t>In: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African Research and Documentation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(2013), no.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123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15-23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nl-NL" sz="1100" dirty="0">
              <a:latin typeface="Arial" pitchFamily="34" charset="0"/>
              <a:cs typeface="Arial" pitchFamily="34" charset="0"/>
            </a:endParaRPr>
          </a:p>
          <a:p>
            <a:endParaRPr lang="nl-NL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6872"/>
            <a:ext cx="5698976" cy="116205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LASA 1 : library alert service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844824"/>
            <a:ext cx="2736304" cy="3672408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catalogue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ASC collection in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Leiden repository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Connecting-Africa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(from ASC thesaurus)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847553"/>
            <a:ext cx="5475170" cy="429323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63688" y="6273225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itchFamily="34" charset="0"/>
                <a:cs typeface="Arial" pitchFamily="34" charset="0"/>
              </a:rPr>
              <a:t>http://www.ascleiden.nl/content/library-alert-service-subscription-page</a:t>
            </a:r>
          </a:p>
          <a:p>
            <a:endParaRPr lang="nl-N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601069"/>
            <a:ext cx="2287463" cy="4276396"/>
          </a:xfrm>
          <a:prstGeom prst="rect">
            <a:avLst/>
          </a:prstGeom>
          <a:ln w="1905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1317" y="476672"/>
            <a:ext cx="3528392" cy="581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 subject categories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8150" y="6394419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itchFamily="34" charset="0"/>
                <a:cs typeface="Arial" pitchFamily="34" charset="0"/>
              </a:rPr>
              <a:t>http://thesaurus.ascleiden.nl/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6" t="-2126"/>
          <a:stretch/>
        </p:blipFill>
        <p:spPr>
          <a:xfrm>
            <a:off x="6156176" y="1612132"/>
            <a:ext cx="1657410" cy="4308078"/>
          </a:xfrm>
          <a:ln w="19050">
            <a:solidFill>
              <a:srgbClr val="FFC000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4378610" y="4293096"/>
            <a:ext cx="12138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166" y="1601069"/>
            <a:ext cx="2539952" cy="4283241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6081688"/>
            <a:ext cx="3744416" cy="686756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  <a:miter lim="800000"/>
            <a:headEnd/>
            <a:tailEnd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7927007" y="6538871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OPAC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878406" y="5517232"/>
            <a:ext cx="396044" cy="18973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6143626" y="1628775"/>
            <a:ext cx="1664704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Left Arrow 15"/>
          <p:cNvSpPr/>
          <p:nvPr/>
        </p:nvSpPr>
        <p:spPr>
          <a:xfrm>
            <a:off x="7110282" y="1844822"/>
            <a:ext cx="396044" cy="18973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Left Arrow 17"/>
          <p:cNvSpPr/>
          <p:nvPr/>
        </p:nvSpPr>
        <p:spPr>
          <a:xfrm>
            <a:off x="1403648" y="1749954"/>
            <a:ext cx="396044" cy="18973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68760"/>
            <a:ext cx="5111750" cy="15113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2716" y="332656"/>
            <a:ext cx="4176464" cy="69385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LASA 1 : library alert service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36096" y="1767997"/>
            <a:ext cx="3579043" cy="4330117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background: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RSS Feeds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Yahoo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Pipes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aggregator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manipulator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Feedburner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Seuren,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g.seuren@ascleiden.nl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Starting point Yahoo Pipes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Bianca Kremer,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http://voginmashups.wordpress.com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Worldcat developer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859527"/>
            <a:ext cx="5111750" cy="3160337"/>
          </a:xfrm>
          <a:ln w="190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636535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itchFamily="34" charset="0"/>
                <a:cs typeface="Arial" pitchFamily="34" charset="0"/>
              </a:rPr>
              <a:t>http://www.ascleiden.nl/content/library-alert-service-subscription-page</a:t>
            </a:r>
          </a:p>
          <a:p>
            <a:endParaRPr lang="nl-N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43" y="5085184"/>
            <a:ext cx="1008111" cy="927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126" y="6046653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Germa</a:t>
            </a:r>
            <a:r>
              <a:rPr lang="nl-NL" sz="11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Seuren</a:t>
            </a:r>
            <a:endParaRPr lang="nl-NL" sz="11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42" y="4028873"/>
            <a:ext cx="937999" cy="356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830" y="1886645"/>
            <a:ext cx="13335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7" y="1450614"/>
            <a:ext cx="5111750" cy="4914745"/>
          </a:xfrm>
          <a:ln w="19050">
            <a:solidFill>
              <a:srgbClr val="FFC000"/>
            </a:solidFill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9522"/>
            <a:ext cx="5698976" cy="62184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LASA 1 : library alert service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23061" y="1772816"/>
            <a:ext cx="3008313" cy="3672408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Yahoo Pipe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and Clone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Add text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636535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itchFamily="34" charset="0"/>
                <a:cs typeface="Arial" pitchFamily="34" charset="0"/>
              </a:rPr>
              <a:t>http://www.ascleiden.nl/content/library-alert-service-subscription-page</a:t>
            </a:r>
          </a:p>
          <a:p>
            <a:endParaRPr lang="nl-N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189" y="4491944"/>
            <a:ext cx="3804731" cy="179861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7653486" y="6034147"/>
            <a:ext cx="396044" cy="18973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eft Arrow 10"/>
          <p:cNvSpPr/>
          <p:nvPr/>
        </p:nvSpPr>
        <p:spPr>
          <a:xfrm>
            <a:off x="8019045" y="4869160"/>
            <a:ext cx="396044" cy="18973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2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290" y="477536"/>
            <a:ext cx="5698976" cy="69385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LASA 1 : library alert service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2204864"/>
            <a:ext cx="3008313" cy="3672408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Latest feature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Custom alert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Beta version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suggestions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are very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r>
              <a:rPr lang="en-US" sz="1800" dirty="0" smtClean="0"/>
              <a:t>!</a:t>
            </a:r>
          </a:p>
          <a:p>
            <a:endParaRPr lang="en-US" sz="1800" dirty="0"/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Seuren, g.seuren@ascleiden.nl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163" y="1612198"/>
            <a:ext cx="5111750" cy="4793920"/>
          </a:xfrm>
          <a:ln w="190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640611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itchFamily="34" charset="0"/>
                <a:cs typeface="Arial" pitchFamily="34" charset="0"/>
              </a:rPr>
              <a:t>http://www.ascleiden.nl/content/library-alert-service-subscription-page</a:t>
            </a:r>
          </a:p>
          <a:p>
            <a:endParaRPr lang="nl-N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680" y="44624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9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6872"/>
            <a:ext cx="5915000" cy="116205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LASA 2 : Acquisitions list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844824"/>
            <a:ext cx="3008313" cy="380539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searchable in Google, with extras (abstracts &amp; all titles in RIS)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Export form OCLC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via Reference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Copy/Paste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Drupal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CMS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Beta version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are very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r>
              <a:rPr lang="en-US" dirty="0" smtClean="0"/>
              <a:t>!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Ursula Oberst, oberst@ascleiden.nl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5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069629" y="6365359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http://www.ascleiden.nl/content/new-acquisitions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008" y="1700807"/>
            <a:ext cx="4688432" cy="383248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44128" y="56612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 smtClean="0">
                <a:latin typeface="Arial" pitchFamily="34" charset="0"/>
                <a:cs typeface="Arial" pitchFamily="34" charset="0"/>
              </a:rPr>
              <a:t>Extras</a:t>
            </a:r>
            <a:r>
              <a:rPr lang="nl-NL" sz="1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 smtClean="0">
                <a:latin typeface="Arial" pitchFamily="34" charset="0"/>
                <a:cs typeface="Arial" pitchFamily="34" charset="0"/>
              </a:rPr>
              <a:t>Read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abstracts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200" dirty="0" err="1" smtClean="0">
                <a:latin typeface="Arial" pitchFamily="34" charset="0"/>
                <a:cs typeface="Arial" pitchFamily="34" charset="0"/>
              </a:rPr>
              <a:t>titles</a:t>
            </a:r>
            <a:r>
              <a:rPr lang="nl-NL" sz="1200" dirty="0" smtClean="0">
                <a:latin typeface="Arial" pitchFamily="34" charset="0"/>
                <a:cs typeface="Arial" pitchFamily="34" charset="0"/>
              </a:rPr>
              <a:t> in RIS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C Powerpoint huisstij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C Powerpoint huisstij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 Powerpoint huisstij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Powerpoint huisstij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Powerpoint huisstij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Powerpoint huisstij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Powerpoint huisstij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Powerpoint huisstij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Powerpoint huisstijl 8">
        <a:dk1>
          <a:srgbClr val="000000"/>
        </a:dk1>
        <a:lt1>
          <a:srgbClr val="FF9933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CAAD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</Template>
  <TotalTime>1136</TotalTime>
  <Words>455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ASC</vt:lpstr>
      <vt:lpstr>Leiden Alert Service  African Studies (LASA)</vt:lpstr>
      <vt:lpstr>Content</vt:lpstr>
      <vt:lpstr>Abstracting at the African  Studies Centre</vt:lpstr>
      <vt:lpstr>LASA 1 : library alert service</vt:lpstr>
      <vt:lpstr>ASC subject categories</vt:lpstr>
      <vt:lpstr>LASA 1 : library alert service</vt:lpstr>
      <vt:lpstr>LASA 1 : library alert service</vt:lpstr>
      <vt:lpstr>LASA 1 : library alert service</vt:lpstr>
      <vt:lpstr>LASA 2 : Acquisitions list</vt:lpstr>
      <vt:lpstr>LASA 3 : semi-automatic import of journal articles</vt:lpstr>
      <vt:lpstr>LASA 3 : semi-automatic import of journal articles</vt:lpstr>
      <vt:lpstr>LASA 4 : revitalization of Connecting-Africa</vt:lpstr>
      <vt:lpstr>African Studies Centre, Leiden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Oberst, Ursula</dc:creator>
  <cp:lastModifiedBy>Oberst, Ursula</cp:lastModifiedBy>
  <cp:revision>123</cp:revision>
  <dcterms:created xsi:type="dcterms:W3CDTF">2014-02-17T10:14:34Z</dcterms:created>
  <dcterms:modified xsi:type="dcterms:W3CDTF">2014-06-16T12:53:24Z</dcterms:modified>
</cp:coreProperties>
</file>